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522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86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7731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76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24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6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41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17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59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7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662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51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4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4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02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24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185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Exploration of North America and 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62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Ponce de Leon</a:t>
            </a:r>
          </a:p>
          <a:p>
            <a:pPr lvl="1"/>
            <a:r>
              <a:rPr lang="en-US" dirty="0" smtClean="0"/>
              <a:t>Discovers Florida looking for the fountain of youth</a:t>
            </a:r>
          </a:p>
          <a:p>
            <a:pPr lvl="1"/>
            <a:r>
              <a:rPr lang="en-US" dirty="0" smtClean="0"/>
              <a:t>Claims Florida for Spain.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Vasquez de Ayllon</a:t>
            </a:r>
          </a:p>
          <a:p>
            <a:pPr lvl="1"/>
            <a:r>
              <a:rPr lang="en-US" dirty="0" smtClean="0"/>
              <a:t>Led first attempt from Spain to settle NC.</a:t>
            </a:r>
          </a:p>
          <a:p>
            <a:pPr lvl="1"/>
            <a:r>
              <a:rPr lang="en-US" dirty="0" smtClean="0"/>
              <a:t>Expedition was a failure.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Hernando de Soto</a:t>
            </a:r>
          </a:p>
          <a:p>
            <a:pPr lvl="1"/>
            <a:r>
              <a:rPr lang="en-US" dirty="0" smtClean="0"/>
              <a:t>Led first explorers into NC in search of gold.</a:t>
            </a:r>
          </a:p>
          <a:p>
            <a:pPr lvl="1"/>
            <a:r>
              <a:rPr lang="en-US" dirty="0" smtClean="0"/>
              <a:t>Explored southwest US and the Mississippi River.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AutoShape 2" descr="data:image/jpeg;base64,/9j/4AAQSkZJRgABAQAAAQABAAD/2wCEAAkGBhQSEBUUEhQUFBUVGBgXFxgVFxQVFhgUFhgYGBYXFBcXHCYeFxkjGRgYHy8hIycpLCwsFR4xNTAqNScrLCkBCQoKDgwOGg8PGiwkHyQsLCwsLCwsLCwsLCwpLCwsLCwsLCwsLCwsLCksLCwsLCwsLCwsLCwsLCksLCwsLCwsLP/AABEIALcBFAMBIgACEQEDEQH/xAAcAAAABwEBAAAAAAAAAAAAAAAAAQIDBAUGBwj/xAA/EAACAQMCBAMFBgUCBwADAQABAhEAAyESMQQFQVEGImETMnGBkQcUobHB8CNCUmLRkqIkM0NyguHxJbLiFf/EABkBAAMBAQEAAAAAAAAAAAAAAAECBAMABf/EAC4RAAICAQMEAQIGAQUAAAAAAAABAhEDEiExBBMiQVEUYSMycYGh8PEVM0JSkf/aAAwDAQACEQMRAD8A6dFCiBo6tPNBRxRUYNccFFFR0RrjgtVFroqFNQATQmiihNEAdJNGTRVwGJojSiKTFEViDRGl0kimTAINJilmiimQjQ2wpEU6RSStMmI0NxQik2UbzSQc4gEdB605FGwUIoitOaaKKNnDWmip2KSVo2ChsiipZWk01i0IIoiKciiIohG6Sy07ppw8LjJo6kjlFvgiEU5Z4VnPlBNSuH4AsfStBwiIgnE1hl6jRst2U4em17y2RUp4ZYjLR8qFX/3sUKg+pyfJd9Ni+CtFHQo61JgqFHFFXBBRUpUJ2E0bWT2rrDTGTQpRWjFknIBMehprQtMZt3JHUZIzjalRVbyDmft7bNEQ7jGqN5BlgJMH/MbVaBa60dT4E0CKd+7tExTdcmmc01yJoiKM0KItCIoiKXFFFGwCIpJFORREUyYKGyKbuMFBJ2Ak9cCnysb0zd4gDapM3WY8ey3ZTi6Oc93wVHB89Rr5tqry5kGOoUAzGwhd6uIqFe4kDIABE5xTI5uRuJqfB16qp/8Apvn6Ft3AsiKKKZ4XmCXMAw3Y7/LvT5WvUhNSVxZ5k4ODqSGyKIinSKSRT2Z0NRRRThWiimsFDZWk06RREUbOobpeonehFHFdYUPWXYiFBIp50cbiJ6UnhOI0Ud/ji3SppJuWyK4uOnd7j6WLkbihTI5gaFZOM/hGurH8smgUdChRMwUAKOKOusKQuyYyKde5O9MBqPVSNWap0TbYV4xEVn/E/ihbTewtsNZHmzGlfQnE1lOY/aghs3lshjd1ulprYYroEFbhZhuROADtWH4sXHBZiuoEgzJkk5JO57ZzUmRrhMsxxfLRt+T83+732YANbc/xFWCPR1jZhJ+P0I6Pw/FIyBkIKsJBHUV58HD3JEBf5fdMQTFa3wz4ku8KrW7iXLgY+UBgNJAOoyQcHH0poNNU2LOLW6R1F7/baorCqjwpxTvwy+0DgqSNTGdYmQwJyd4+VXBqqKrgim2+RoiiFOEUWmnszExRUrTRUbBQkikPciluwAkkAdyYH1qg4nxRY1MFYuQYOgSAe0mPwqHrcrjHTH2WdJhUnqfomcVxNVlziD61Du+IkNwWwry0mSFjAmPeqPf5oOqn5EV41fJ649f4rFV17jjGCada+rRgwf7gNvlVe3GjUy6NgCDJODvsvSqIOJnJMIc1dTqUkEfnW18Pc8HE2zIi4vvD47MPQ/gflWBs39aSV0bnJ6DqZAii8PeJbdviFYMdIOl/K3uMYO0zGD8qu6fMoS+xH1GFzj9zqcUUUxy/mlq+CbLh4iYkETtIYA9D9KlFa9ZSTVo8ZxadMbiklafW13MUl0HSuUjtDGIoop7TRaaexaG4oaaXFAqTQsZIQqE7CnTwLxOk09wd4KcipzcwEYrCeSSeyN8eKDXkyqHBN2oVLe4CaFL3ZjdqBJihFHFCgdQKKlAUNFA6gqFL0UWiusY5R4oVbHG3wF0J/Db+CqqYffJwpJBJI74qn5neUavZmU1t7s+6Qpn6yPlVl43ssvF3PaXC6sxO2kKi4CwMkiYmcwag874USwUgKCBHr5Qf3615bl+Iz1orwRWNzIyBpbYZgx/n/wC1ZWuKGtZxiTnvtVDeQC52hR+A3q/WCFMD3dzPmM9R6VvESR1rlLTw9ozM20M46qO1SarvCwH3KzAI8vXPU7enYdoq001cmeW1uJoRR6aOK6wUJioHOWuLZY2SNaiciZA3A9Y2qwIpu6kqR3B/Kg3sGK3Rzzh7t68C11phiAXMD5TgfKm25SEL3RDhtIlJO7QTJ7fCoPF8M33i4QWEHA1HE5/KKtrTzwBYtpOqCe5W6QJnvXizm9VntRglEpuJbzpGBmSZkYPbapOsHVJnT+nqaGn+oERnqR1O5gE4mADTXCcR7UvoU3AN9IJOcSRmBTUmAatLAgnVqO8j99DSLqlTjVMZJjTp29Mn161Z8Pya4BLlbQGTqIn6IDAH9xHWn05db3lrwP8AdCnScgBZO+5kUNcUw6WzPcRxhAjSXkGdM9DnAmcfrUZeVsUJ+73UkyCViY3iBq9NutbSzfayItBbYcx5FVTP9OoebJzljvvWZ8YWG9pbaRJXcwTGo0sMlypDSjSFeHOYvw/MLYCuEuabRTSdR1+n9pAb6jrXWNNcFTiXVgVuOCJgqzLH0ODVhY8c8bbMC+7CCfNpft/UCa9LDl0KiDPg7jtHaCKL2dchs/alxojNp5Mea3B+egirPh/tavj/AJnD2iBg6WdT8QTI/CqO/Em+mmjpOiiisnwf2pcMwl0up8g4/wBtW3DeMuDubX0X0eUP+4CtFmi/ZlLDJei2ihTVrjbbiUuW2H9rqfyNO092ZtNAMUk0ZoqZAEE0dGRRUwu5dAUIpNm6GUMOv76U5UVllBRRxQoUbDQKFCo3MkJsuBd9iSpAueU6D0aGx9aDdBRzP7SrX/EN5lAOgbgxIOue2SDWd55z5Sw9kpKwZ1hgSxiemBiR8ac4jl9r2rG5dbiXDE+TU7EaveZiYUH1NQeb81KXCqIgUAABSr/6iPLPw2rzFvI9NbRoq73FF2LMCJEf4irrhuZKFVWVhp/Ptnaq9ecFh5rdsx6R+TfuKfPNE2a0AckxPzMxVCvijN18nYfCPNrd7hLWhhqVQjKYBDKBMDqIzNXdcz+zfnHDm+EFg+1eQtyZ0rGQQdhjcZzFdKu8SgdbZYB3BKrOSBvFVKWxBOFMVQqBzHntqy2liS39KiSJ2noPrWf4/wAXXWzZUIud4dumf6VyfWklmjHlhjhlL0ariOJRBLsqD+4gfnVNxvjThEY23vQxUkeVyCCDEMBFZJkLE62JJ7mT0+lZ7xTYAe3GxQb9MmIqf6rU9KRSulSVtmrT7vea44vIQTOgOqkCAuc9Yn51YW+GtIgtoylZLQSMsZac7+bO/SuTaOpHXOqCP/lKs8PqBZREZ2XvGO81I8H3LNZ0a1wMi47nPsbi7EeYaxA04iBsf/VZXwddP3jSPdfpuJUSPSdwJ71Y+A+LAtcShJLaSwnKhYIxmA0/vFVPIiNaGYIY9wcRH79TSpVqiwvembe6ghh5pkaTlesAwvx9akXbOllWZYgj4TJBjYmF69vWpiqskgajMe8fQGSPyptlYQAPQAYAA3C/Q1A5m6iQ+ItlWtyRAO5A1bYOI6T9KzXjVRrskjdD2/qJ/WtTxSS6apMGe/w/Mj51nvHTea2oJHlIAImMjPatcEvNAyR8TIqEcrpzM74M/uKTe4ddSwP5TM9T6R9Kdu3RIK7bAiPgf36UIJYZwBuMifXtXppkZFtcMYGOv45py/Y8rT2/Gad4O02xHXABPeQYIpy/b8uCDIEdPzGKYCGOG4WREYJjqCGg/gRNRQRBxGOvcEfTFWo4fSJke4+Bk7RP5/Sq9wNHTt8ulGwUVtyyWYEe7H4TmvQHKWnh7J72rZ/2LXFOB5c9wDSjHY+6xGNq6/ybmKW+EsBydS2kDDScELkduh61RhyRjepk3UY5SSpFqRRRVXe8Rr/00Zt4LHQvx2Jj5VX3vE1yNktDGXBfM9YMLOwBzmnl1uKPsnj0mWXo0dCsoed3sS7ZAPlRAPlImPjQrP8A1DH8P+/uafQT+V/f2NnynmpvIGFshT12EdxOas4qBybgkthgrM5klmY5k7+n09Ksopo2luKhFCl0IprDQmKyn2i+2PC6baW2tsR7RmkupBBUqsgHI3n5Vroqv54o9iZAIld/jWeWVQbHxryRxvl3I3ukKQSu2kBQix1gALv1irBuDW3fa2wU6I/uMaQQMjO9at1gggRBwBAG+wA+dZXn8/fb0f25j+xZk9K8mM9bo9OqKjh+BsvcBwDkRmMk5giKY5ly20tw50jppjfA2pZuwTAAK/mTMiKrOIBNwZ+rH1qmK3M5PYPhdVu4LiG4uk6lIMEdiCMg/OtnY8QXrltWu3bnlBEgeaCOmRuANz2rNG0FEKCdQG8A9zt02xVvwttjZuRn2ZRpJkgSZHzxtTZJ2thYwp7lvwPEe1QuqkLB0hjqY5iS0b/hn50twFAWcse4ntA7mJ+lDw+gPDoYnDSckb9o7Zqk8U8WVuCD7gmfUbfl+NQW3OkXQiqtmjsWczuIBB6HG+N8xWY8X2ZuIOnsxIz3Iwa1HIbvtbAaBJHX1AP6kVS+M+Hi6uROjAn+474xvRwy/Epi5YaVRkTwq6SGP07R17ZpzhOHlZicYjAA6ye+1SXsD2YOxj4/IntU7g+HKjoRE4IicdDsaslLYmSKnhObXeGJNrTDghwygyueu43Oxpuxzp0OoW0wBjz56581SeMsgkwI7xG3z9Z6VGXh8mRGP1wN966ovejt1sXNr7SOJOlRatiY93UN+o1SBmneX/aGw1G5Zdpx/wAweWAdgVAqnHDBguIzAxgGe/pUXibWSRtJIORiMTj8PjWbw436H1zXs1vF/aJadY9jdHWSUwR2zSOFc8VpZmd1YHTr0LpM5VQM9xM5jasdw6SDJ/wK13hK2ptsgUG4sENvgkDb0gfWkljjjVxDqcnuLPDWgx0W08pMeV2PrOrUJ3OIO3WKsU4R/YMMkjzL1Ag+WV6DrAJHU0vQq3HgoGwTAE6sRMZxBMVN4eSs56EgHcRsSfScb5NZSmxlEx45PxTXNV17amTB9kpYt3wvoN4+NTbfhyGbUxcEy2FSW7+VRExuT271f3US0NTmPUwYPZRvJ3rN8w8braPlTUFgb53nPQExHWnWWUnSOWNFpZ5RaRdUFtIhSS7ALgyVbcQc0/y+3bBLWihcOzMQqEgEkqoA6CR9I9A7yPnCcVZm0TvLgiGEmc7yDtipnC8sS0HuEaQuI6lTkk9z0FZSm91IbT8DK2gqu7Qu8sfLM+uB8gKr7fHWHbQHJkz7rZUdZAwMx86oPEviMNdXUWVWMCAD7NJgsAcFo61rGdOH4Z2RVjy6R1aYjzbk9ZOaCTq2FpIfsWfKYAiY3x8fjQuY2Okxg4wDMkT7vxFZDwr4ic8QRebUlw6R0h5wRGwnEVuAWBPuzmdwTG5EegpckXBhj5EFzaHvAE9JMY+E0dYXm/NibzFlMkkiMCJxQrtExvE1fKPF72UACv1yx94zESJ3xiYyO9dC5Dzo3h5h8CNtpg9j/wDa5dyvlCOLftva27lwiH06gXOHUg53ZT5ux9K6PwniPhrCKhvB2I1AiIMkqMrifLB9a9XHrTuT2PDpejRUhLoMgEGN46SJE/I/jXMvG3iJtVi8soXUFVNwMrKZhgFxGSMmZmqHlXi27aJIuOlsxKrmSNhLZG0d8nvWrzJMNHbqgc7/AOT3yK5bzXx9euuHtuV0MNIIG/XUAIjr8qf8M+ILlziPZu7lGV7mk5GrH5T+NY5cycGvsaY4+aNKqiQDk46/j9RWG8TrHF3NLHdARJnCLJIG+xPzrequ/wAtiN5nauZ+Pi335wBhmQdc+VB0qHplci/I6RWi+xJIGJIJOxjt3P8AiobuReExBxOwB9fnWv4PibxuCw4Q2lViEW2iqsKYaADsYPrsTmo/G+HQLq6zba0wJ1qXEsBMaV93BXpias7kVsZaGyKluWAzGkdcT8P3tVzyu0yh9QChlBUNksAcaV367/nT/FcnsP7NuG8ggB1JdtXQG2Tkz9R16VdJzMcOyswBIYFCDlZGllM7ggRGIiamlkTSijVR3sR4Y4YjhlDKymWwylTBJyVxWX8X8OBcumD7q7nuAfpmtvwfHvdGt93zBxC9AB6YrD+O738W4MzCHbEae9T4t8rNpOoGm8IL/wAFZPoR8wzVVeMbsXkaTm3gR11HftNWPhC5PA2jEwGIM9nb9J+lUvjw/wAW3ifIT1/r7fSmx/7z/cWT8ChbiD0+hMR6VOsXx136QQfn++1VTgjcHb1qTwhIJK7gY369o65q1oxQjiTr1HIx6YIp0W1OWbzRI6CB3G5OKSU0qVgzuc/s9KihpHlU9jMCdxMVyOZLsqYBwpHwmNyd9/X/ADTV2xqI0jYTAIyOpH60tbh0kZP8oCiMTJiemfxpYtrg6pOR0BXH49a44h2lhl7SMGCMdN46VLHHtaBNs6S4KkjHlJkxG21RUUTDY7gTmOw70fHcMPYl52MekEj8xQkr2CubZS37jB1cEgzII8pHXcZmK6d4F5svE2Cr6fa2yJwJKtOlvU4IPwGM1yzmjwZ/CZrYfZNfH3q5GrNk+8AIIddiN9zS5sf4d/AYyuRaeOOPKHTvpED/ALnIkk/Ssb7ECy2x1nf1EHr8ZrXeM1Gq6dyCPSfd/GsbfPlaRGWxnBgd9qzwqlZrJ+iy5BZv8FxqIw0sSAROGRyAY7jb5iuk+K102dKzkwR8ASJrH+NuIi7wrpiCDmehQmMd81uPFKzZBnZ5PzkYqdy1qMmPLaTRxjn0/eWnoAAOwjatUObM/LbSEPILidJ0nRhRq7gMJj0rP+Il/wCIP/b+pzVhwZ1cBbmcXro37rbP6VVkdQiZQVyZU2iMCdo69e46jP512vSGtiZ1svedxJP57VwpnycDqOk98V3bguIm0kYlQfnED4fCs+o4R0PZyzjbXmyf3JoVJ4y75yDGJH0JoUU2Bo3p4ktwFy4wCXAH1I0g+0PvNbBMzMHSe8xsa5XxHHMC2odSWiCRJjPYz+tdHTk6WOEuHiCLbglrCG5qk6POygOxDEk4nJ7TXMbfDpqB1esE79s9cVVNp/mPMSosLlz+FL6nGykxEZwJ264pHCi5et3FXCJ/ELOBIXYANEztioDcx0OhSCqkSpHlInY/Hb50vguZNrhJX2k6z5TmSSB3JBiT39MiK2sI+EgNMmIK5UCYhhG+cfT51f8A2dOTxbdhbfO2ZTv8axvFcayOYEfT9zWl+yq4W45+n8Fz/vt/SknB6G38GmP8yOoqM99vwj9K5x4y4cNxznP/ADrXXEQldLXf51zTxVc//IsvQ37XwwE+vWpenfkW5ODR8NwJ+9grJOi50nEkDERGRT3LuHAZiNsaT0gA52nqRPYVVeLWYo6W0vOzNB0vc0hRmfZJ5SfVp3+ll4Ztg2EmcDSR5liMZnY0s/y6h47bD3B8vPtjAmGjAOxlt+gBbeOlR/EF+zDIrK7WyC5HugQ0AkCCRnHSaf5gzwzj2Jxj2qqQGCkj/mYnMfXNZzkiMWZGGbpzgLLap2GBORgR8qEafkF3wa3l/ESsZEErpjzeXc479/Ssb45t3WvuLdt2DIskDAMEZJwMVu+JQe0uBA4Acg9i2kE5GAJ2Hoapea2xrWNRBkbnJIICqNsn8R9Fxy0ZLDLyiO+DrTWuCRHXSyag2QROpiBKmCYI2qp8YKWvWTAB0N0nZuwmPzrR2QtuzAJacZERETsSdp+p+NZvxmJHDkEiFaCP+6R+dHG7y3+oGvEzd62SY83zHXb95o0tgZYHcHrRoxO7MevoPWjuKc5PpOdt9quMRV29qLdv3O/5CoFq4knzRuIYSBvkRipJWJXAYgkR1BHXtk7+lM2+UNK+0EADJwWHrHeZHyoa4pbgltyOe3Q6QCBpEHBE77QKR97TVhwOmxkGe8ZNTbnKlDKqt5iG1EQZiQSF+e3yqEnJc+6SW3bSTjuBkdelCOaDV2KpJjicRbkS69syARt1AouMdTZKI2omD16ROYgYpnjeVBUAEuY6EyQFBkgZGYnfY0vh+DELOkHSJmY2/wA06lGrQ6VlNx/CMRiP9S7esmrv7OuKXhuK13iiKbbiSw3JUgQpPbtUa5wXlgECTgDqdUZk7fnTZ4EhRI1ZAGSsqe0elNKSlFx+TlCnZqPFXGLdW49tgysVIK5kwJzWL5k/lJ2JJJzOSI/StNyjgUusbbhgsSiBj3g6tIzkg/KrgeGuHYS1oHcE/wATeYxneenr0qdSjjaQ7uRS+LQDZ4a4snrMj+hSMTW/8R8VPDOSZK6Cdoycx6Vm+F5BYJCiyIEyIDZjcS37mtTxXDarRBE7YgGNsR+/1qWTSSivRsvJtnIfEXEpcdSpBxmNwQZxHSnOU8SWsm1pJ/iaxgndYYfgPxra3uHf3QwTqCqqTGxwcD4kmOlHw3CkMCzu0QdwM+Ze3qK3llTjTQiWmV2c5v8ALbp1RauRJg6GgR6xXaeS3R7C0SPMbag4ODEGZ649KzXBWmF0TcYzgAjEkHc99/nHy01q2NKiTIwYz8RJnHwrLPkbSQ8Iq2znvOeDvjiLgt2Sy6mgkqJzPUihWt5lwyB+gECMxQp45tlshXD7s5d96CoFEgSSYAE/vagrAoWkzMA9pBG373qbymxN0lgjBfKQdLEs+F0qTnY5G2O9M+IblsgPbXSJKNAAGoHsBg7j1ir63qiFwtWV5WPdn5wahB4J3BqZY4gSJEgj16ZJ+k0jmFy2TKrBPQbfP1j9KdOnVGTW4bXS4EZbM+mPjsf0rbfZfwQXjHMzNlsbD3rZrMvwn/Dm4NA1lngFdWiSANI2AjYVrfsj4c3ONcE6QOHYgxv57Y+menas8icotRNoRUXbOmWbRJAWTiY9O5Ncy8UWieYt0i/bE9xC7V2LhOHS2WUPrcABhIlZEiRuJAG9ci8XE/e7vrdG522GKihF43vyUXruiu8W+Ibpb2al7YZ4iRAiJkr5veMz2q28J8Ve4a1cW8dYMskFjDRBENGDvM47ZrM+JOWC2LdwksrC2YMmCbasxHSC0nvmtb9m9sfd7jaRqNwrq2JXSpABPQEn0rpOMcfA6TcjL+KuaXbgVjMGZ82rOJAAIEjbP6UrwZzCLinLAENkaW1ZGkkHbr86Pn/LVVjdl/PeYy4ABVszj1nB7fRPK9EkAnT7QQRAwCMmaeLWikdJO2dM4Thipu6hBa47dxDBY2PY/jSbwBIP9O3XMQd8A560izxgIeerkEET5yAZP/iaSpzjMSJyM9SPQb15zlbZuo7EvhkYKAe3XOcYjtWW8dZHDmSZD/LI3/fWtCnERkYPcgfOMb7DpvVJ4rUOLWkswVXMtGSSMrHTH4VphdTEybIyJJYyqk9IAO/yzUq3whEBlLT21E/AGY3mZ7UjhrpAJXAMjUDmf3+Y75mjiyqgLqJjJIJzGw7x+/SjJkktkedlyU6QVwWyIJxgMP5vQYkDcjFPKlrTIypMTtEyfl3+VVN3mrAlnU+VgulTvg4YjciCSF75qJxfFFrd1/aBCNINvQ5csk+ZZOBH6yKx7Mny2SuUn7LXiOLggrETEkTMxO/SQM+vxNSbHFKweDpk5CjykDaAPj07/Osu3Fi24KXCVgEHSCT3XTspyR1j1qO/MG9opLjTBaYkCT5sYzgD5CtfprOs2fD21IMtI0wTIU6TsJzud4qr4029XnhAFACCRAmRLEYmNqh8Txt0gQjFSTEZwfdJC6owAY327VM4LiC6lXSfL1gYmSD1jH1OKWKePybNI5H7Ku9fEygL2shmEyuJyI8pG8jEVZ2OEm1pZl1NJQmSWRSJJjbtTK8vS0pYYmZmWEdpxv2zirXg0CcMrAQCDBAzOQoOrJppZdvE37+1DvA2Dbu27mnC9pBK7MBscjHzpvmvjXQbhtWkAOSHnUwkeaQQAR2zjvFDS2VD5WASMgdcmZwPyNVXHcMl5xBUuMEgwWAEHJ3/AMCkjLXLzCuo2dmw8I8/TiNJI9m7AkDod5CHGZ6YPaa0pJYnoBgSJz1Jb8q49d4c2QqrqDW3MHAyTJK9REYmupcPzADhrTsfObYdh1DMuQBvkn5Vnmil5Lgpw5U1uRPE3FraCW0ALwWJBhVkkifiOnz7Vg73i9pYW2nTOdKkeukAYHrNWfiG+5RiBLOfMSBGd8sQD2we1Z7k/LPI8AawAZgnBmRBkAAD97VvhUHHXIWeaPCNbyHnovFRcKo4KkNmN+qnG479RW2W4GjYHeAZMdxHT4Vy69w5tsrshCjykggQu2QPd/8A5raWrj+8I8sAd2xiRg6txnBjqM1jlfwHFlbLs2kPvEE+sTHw6UKrzzFbfUsX85MaZJxsB2AoVh5G+szFrwCiXFdLjEqSYeCCdhsOxb8KM/Z5aZQLl26Y7Ed2OfKe/wBZrpg4dOoH+2mrnDWv6R/pJ/8A1FUuXUf9yPtfc52fs14X+p/m5/xUe79mdjZXbqZ156QANMRv65ro72LI3Qn4IR+cU2y2/wCW2fnI/Ws+9nX/ADOjjMA/2bWiF8+jSoUFGALdy/lEnMfACn+UcE/Bu9qw4DM9uyb0TeCNbNwqjmQglY8oB9do3KWFnY/AC2PzM1A4vkBdi1s3bZLq8j2B8yobYgNP8pNaR6nNw2wuC5GOBe5aJ9n7MBhBE792J3ZpmSxJJO9UnG+EL1+8X9rbEsGiJMiOuodquuKt3OHC+14hxrICl/YZbHlGldz23qxtX/KSby+UTGFx3LNAHXM9DU2vJF2m/wC/qaJzl/g51464YpaW08sbXs0JMLMW8QASM+Y9/L61d/ZvaZuBuRIm6wB0hh7id2G1V/jFzfufw3tldSn/AJlpjhdEjS7T8gO9L8P8zPB2vZ3LdhtTe0DHiFXDhQNSqrEbem9WS1PFpXI7tO0VPiawbdtFYDXMMR/Vo843z5iaa8P8re7bYojEqwEgiOhiCRn5094m45brTba2SbheLbFgoKrjUQJyDn8qleF/Etjh1uJxAuSXmUCtjSBGSCTIotzWPwVs6d8o21izCklSNRB2JEkKPMV3/wDVVrcxU3XUTqQLqxAGuQvocL6kR0qM/wBo9pABaPEgDoQtsCc4hjU/geM/i3bxu3lN32UkKDOhJHvHIBciesfKpNLSbmqZ3ecVuhNx280ttjquwEnfPoKoeYc0/ihG0ggHSC0Y3EddsR6Ctde5mGU67l1hgSUtY37kxWQ8Z2jevWiqsVgDUAAygdWKDcycwdzRwuDlTZhnyqa5IruhvAIp8o1mIUHAPmH8oJPT1pjjNTMksAWkkZgKoljIMnIwPQ9xU1eHtoWKhxAgSICqMgKdAzMyfSREVV8fxLooOkJhFBAzDZK5IKj3fNvvAPSiC1S2IZu2U/G8wCMRE6veYk+XUc6PXfP+JqIL662MlpADFiTJwdWO5/A0ObNqgAZBIxkaVEYnI2Jj/NQeB4drjgCT8B+Z6V6EYqrAlZeX/DrltaFVAyoyY6kTiSCKf4rlwt2HW/COGCl/eBcSzKFAkNmCQY6dDUjjg1sBZBYAagDMACZJHUDcdPkYi3uJ1ABkWD7pJZidRmdGw9T1j0iplKUv0GcR/kzBToV1LNHuqVxH8zHJkT8KurvEqNSqXJg4UeUROWMY22Pb657lvMFFxbdq0XYIQz6gMDvIJC9xPXY9Z3Mw8x7qDKosamboWAHx3Py74ZMeqe5k0RU41zhVXVMgEoNQjHkYg+u3WnH5uBbBJtISdkYsCdpGmQp671T8QNAVs+2eQQB7qnAjV/MQY+FR+Y8IbX8MQ2YLdNSkggd4nNVrBFnUaHjONe15mIZiRpZCwUpGpiCuCZI9RFRrPOY2tgr2Ey07gySTtVBc4lh5WOx6HHxB22xjpS7XEFQVlSOqtMGOnxz0M0ewqOo1XBc6tuw1AFwJMswAInp0IH5VoOV8SLkjUhlSNx0AhRqMjt8q5hYDEg6tpznEZwd60fD7C6xgiAeze6FHUTJGTH4ZwzdOlwx1LSzUXlQn3BpgzLFQB1JzA22jr8KrfvaBA2iEzAHlk7SI6bZFSbSsUb2hBUkt/aqrsCZyZ77x8KrAS7avL7O3qbzYLEnE49d8VPih6YJO2Ke0ze7gEzHtJBGfNEeTerXhuanSGLW1CgKAANJAEKxIEmczGdxVLwV9i7sSSFtsoYwCXfORBwAMCdhRW2K8KELDUxkTEQF1ADtOcxVEse1DRnJcF/d46YkAmBkFYPXHpmhWEv8AEs5nTqgATOYAG+k7/GhXfS/c07svsdO4LxvanzLdImBL4I76dUxVxa8W8M+2lD3NtzHxMmaxXAWF0alDwcwy/PqDNSBeM5wNtuhxsorVdJjfso1yjyjovA874Q/zWie+gj8SKsk5pYMRctfCVrl/DtqMAsDsALVw4HU+Xc1YcJyhyRAuCNjp0zO5lh+5FM8MI+wqUpejo33+2P50j5RSrXHI3uup+DD9DWSseHk3IeRn/p7nce6cf4q44K0LY8s/Mj9FFTuUVwzVRb5IfjmyWWxpGQ53GoQQN1kE7bjb51hOZW2Ww6q1xidQCqGUFRnz6hhgK3fPuHuXtBUkBQ8xJJkCNmE5Gw/9HKc3sXLPCOCSsW4JLM2qT/1JWevSp205FOPaJi7SsFJCFWBEFsyD70SB2H1p3xJaY3xgqCiEAknEfyntFM2eNUKZZc9PNkzMjV8B+NSec80VhbAdYCpuSBK6hEKOnc5k9qsUWmZuSoqAulsjboJ653+FRbzGZmd/WpxublWUsRu2ogZ/lOJ2HTqd6bt8C7IsKxAjCq5ETkkRgwTmqVAnc0Rlvldyw651DBztiu0Nydp0rBIAJ8ywMCM/DMb1yR+WXW0jS4EvJKvJLKIIEbTt8JxXQfCfiZ1t6b5TVnLtdDxJInSjbTEmDWHU4NaTApJumWFzlbIsgoZJnzLM9TAx9KbfhG6x+HWtTw/FC4AytI7yw/MTTyqehb/Uf1rzHg3H7UeTnvFcpvOCBBUzgF9j02PTBjvVFf8ABPHOCdyTIKq4iTJJOnOwwMYrsTqwPXru1N3S4GB2mM/4raGrHw/4M3gi9zid37POP1NosMRJI1ECZkRneneUeEeZWcHhfL11+zJA7KS2O8DrXabVxiDJcehVO227TTD2XOdWnERoWAZ3zOa2eduNNWGOJRdo4lxPFRnQuQQcQSGmc/OfkKe5b4X4ri018LaTT7rNKqCRvgmevTFdF5j9npvDzOoG4hRIyewiI6Ung/BV6yqqOIBUTvbJMklt9YnJ9KMZVHbn7lGaanxE5/wXhK7wrP7d1BYAsqscKM6mbTjOw9aTx2lH9pcBJuaQgHUk5I1HcD5Dr6dRvcnYhdb2MbRYIx0yNXp9KY4vwvbLAldbYM6TpE7ljgk/I9KTuPVcv4IZYG2cpW6jFveb2ZUrqg4nVBIjUxLQIBmDtTHABr1olUOtLxYwNwQSR9en4Gun8V4bVRGgEddKb7RJiCBmKh2uUIFhAq9woST8QZovqWltEV9NNejl/OOH/iZtkSozmA+ep/e9RuX31CgFfMT7x26QI6devUV1o8l1zCk6Y2AmTO53WSTkGqq7yOxpK3LRAJMkrpKscgsfz+E7TDx6u1TiL2px9GP4NnLrIICklYHVjHukGcCO5FX3FcK7/wAIgFSMkYhhvAiJI9D6VYXrCWiulYVWAOoklT7uqdzkzP8AcKFziIUXAf5vpKpI/wBQasp5m2mhZNrYh8Vw/ktrJGlYBzpkkCIOwwevSq7irqiYYFXOgZMYCx6MSN57nrV3xtgXJklwuPKDJdyQdMZBAJ77mo17g9booUKlvS3uyA41AKQZ1GJP13rsclRlpKP72VRxlveXIEAkqpBJ28s9/egRTd/ifI6soBAHePKBkE/BT6gfGonHcs4jzTbb2bFj5fMB5u5zuMfGnLnDsfYFwwDQHwqsZxsIJH6GrklXI2loLjLalzGICiBP9IJ3jvQqEvFi2WQqWgmCG04+BB60VOoM6j0BwPLuFsgAIoIG5DMT0zvTr8+sDAAPoFgflQoV4k8skenKVDH/APt2icLH/iKJ+eoASNWPT/3QoVl3pGbyyWwyviW3MQ8mOg6gHv61NTm9sjCuf9I2+JoUK1eRqgwySlyA88WY0N/t/wA0Y50pmbWP/E/hQoVi887BrYweZJBI4a2cn+np38tLXmGr3eHs+kgHFChXd/I/Z0bbpkm29yQfZ2FHokt+gqRbv3iD5kGNtAHw6mhQqmLk+WzXSgrftSTLACOkT+ApTcvLZLP/AKj+lChTqPyFjicEB6+rZP1NL0QcDH79aFCnpI4PTJolHqaFCicKNxaC3QdqFCgmCgmHoKEt0UH9+poUKZnBM5/on6D9aj3eNQGNJmJxE7x3A/GhQpW6ClY5bUOoMET0YCfiYJFLbhj2X6CioU1IDbRBucBZc6QAjd0lTP0iqXmnLGsgF5a0ARrBXUOoVlxrHwiIkRQoUjWwG9jNc3MALIZCrqjZDQs6rTdwsalO3ljEgDN2uJJUqT1BA/1E/maOhSvg8zNvIuuXME4ZnwWN0IozOrSIM7RqYfQ1eWOAtqRZtEkqupskCTILvPvEkYA2AE0KFK1sV4optWSU4O4NKpEQTnSPL1iPU9aTdvlgNSpI2IUSJ9f2KFCkssrcctc1dREJ87dsn5mKKhQoq2uWZdu97P/Z"/>
          <p:cNvSpPr>
            <a:spLocks noChangeAspect="1" noChangeArrowheads="1"/>
          </p:cNvSpPr>
          <p:nvPr/>
        </p:nvSpPr>
        <p:spPr bwMode="auto">
          <a:xfrm>
            <a:off x="155575" y="-2057400"/>
            <a:ext cx="6477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Gives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8" y="2088319"/>
            <a:ext cx="6172201" cy="4769681"/>
          </a:xfrm>
        </p:spPr>
        <p:txBody>
          <a:bodyPr/>
          <a:lstStyle/>
          <a:p>
            <a:r>
              <a:rPr lang="en-US" dirty="0" smtClean="0"/>
              <a:t>Spain’s failed attempts to establish a settlement in present day U.S. proved costly.</a:t>
            </a:r>
          </a:p>
          <a:p>
            <a:pPr lvl="1"/>
            <a:r>
              <a:rPr lang="en-US" dirty="0" smtClean="0"/>
              <a:t>Spain gives up.</a:t>
            </a:r>
          </a:p>
          <a:p>
            <a:pPr lvl="1"/>
            <a:endParaRPr lang="en-US" dirty="0"/>
          </a:p>
          <a:p>
            <a:r>
              <a:rPr lang="en-US" dirty="0" smtClean="0"/>
              <a:t>Other countries now have an opportunity to do what Spain could not…</a:t>
            </a:r>
          </a:p>
        </p:txBody>
      </p:sp>
    </p:spTree>
    <p:extLst>
      <p:ext uri="{BB962C8B-B14F-4D97-AF65-F5344CB8AC3E}">
        <p14:creationId xmlns:p14="http://schemas.microsoft.com/office/powerpoint/2010/main" xmlns="" val="2223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the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Spain and Portugal were the main European countries exploring the seas.</a:t>
            </a:r>
          </a:p>
          <a:p>
            <a:endParaRPr lang="en-US" dirty="0"/>
          </a:p>
          <a:p>
            <a:r>
              <a:rPr lang="en-US" dirty="0" smtClean="0"/>
              <a:t>To avoid claiming the same lands, they signed the Treaty of Tordesillas.</a:t>
            </a:r>
          </a:p>
          <a:p>
            <a:pPr lvl="1"/>
            <a:r>
              <a:rPr lang="en-US" dirty="0" smtClean="0"/>
              <a:t>Split the world in half and allowed Spain to claim all lands to the west and Portugal to claim lands to the east.</a:t>
            </a:r>
          </a:p>
          <a:p>
            <a:pPr lvl="1"/>
            <a:r>
              <a:rPr lang="en-US" dirty="0" smtClean="0"/>
              <a:t>Spain can claim Americas</a:t>
            </a:r>
          </a:p>
          <a:p>
            <a:pPr lvl="1"/>
            <a:r>
              <a:rPr lang="en-US" dirty="0" smtClean="0"/>
              <a:t>Portugal claims valuable lands in Africa and Asia.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amontoff.org/CONQUISTADORS%20-%20treaty-of-tordesil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898" y="2566533"/>
            <a:ext cx="6116102" cy="31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77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8" y="1698171"/>
            <a:ext cx="6172201" cy="5159829"/>
          </a:xfrm>
        </p:spPr>
        <p:txBody>
          <a:bodyPr>
            <a:normAutofit/>
          </a:bodyPr>
          <a:lstStyle/>
          <a:p>
            <a:r>
              <a:rPr lang="en-US" dirty="0" smtClean="0"/>
              <a:t>Queen Isabella and King Ferdinand of Spain fund Columbus’ expedition to find an all sea route to Asia.</a:t>
            </a:r>
          </a:p>
          <a:p>
            <a:endParaRPr lang="en-US" dirty="0"/>
          </a:p>
          <a:p>
            <a:r>
              <a:rPr lang="en-US" dirty="0" smtClean="0"/>
              <a:t>Establishes Spain’s first Settlements in America on the Caribbean Islands in 1492.</a:t>
            </a:r>
          </a:p>
          <a:p>
            <a:pPr lvl="1"/>
            <a:r>
              <a:rPr lang="en-US" dirty="0" smtClean="0"/>
              <a:t>Columbus never realizes that he did not reach Asia.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Forced the Natives to work the land to make a profit.</a:t>
            </a:r>
          </a:p>
          <a:p>
            <a:pPr lvl="1"/>
            <a:r>
              <a:rPr lang="en-US" dirty="0" smtClean="0"/>
              <a:t>Taught them Christianity in return.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a3.files.biography.com/image/upload/c_fit,q_80,w_630/MTE5NTU2MzE2MTg4NzM5MDg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748" y="1596571"/>
            <a:ext cx="3950607" cy="50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6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Voyages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Spain sends more explorers known as conquistadors.</a:t>
            </a:r>
          </a:p>
          <a:p>
            <a:endParaRPr lang="en-US" dirty="0" smtClean="0"/>
          </a:p>
          <a:p>
            <a:r>
              <a:rPr lang="en-US" dirty="0" smtClean="0"/>
              <a:t>Hernando Cortez sails to present-day Mexico in 1521 and conquers the Aztec Empire.</a:t>
            </a:r>
          </a:p>
          <a:p>
            <a:endParaRPr lang="en-US" dirty="0"/>
          </a:p>
          <a:p>
            <a:r>
              <a:rPr lang="en-US" dirty="0" smtClean="0"/>
              <a:t>Francisco Pizarro sails to Peru and conquers the Inca Empire.</a:t>
            </a:r>
          </a:p>
          <a:p>
            <a:endParaRPr lang="en-US" dirty="0"/>
          </a:p>
          <a:p>
            <a:r>
              <a:rPr lang="en-US" dirty="0" smtClean="0"/>
              <a:t>Superior technology made the conquests very easy and made Spain very rich.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08" y="1620193"/>
            <a:ext cx="4386943" cy="51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8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Missionaries Spread Catholicism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4" y="2088319"/>
            <a:ext cx="5106004" cy="370288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8" y="2088319"/>
            <a:ext cx="6172201" cy="4769681"/>
          </a:xfrm>
        </p:spPr>
        <p:txBody>
          <a:bodyPr/>
          <a:lstStyle/>
          <a:p>
            <a:r>
              <a:rPr lang="en-US" dirty="0" smtClean="0"/>
              <a:t>Aside from finding gold, spreading Catholicism was the main goal of the explorers.</a:t>
            </a:r>
          </a:p>
          <a:p>
            <a:endParaRPr lang="en-US" dirty="0"/>
          </a:p>
          <a:p>
            <a:r>
              <a:rPr lang="en-US" dirty="0" smtClean="0"/>
              <a:t>Catholic priests came to America as missionaries.</a:t>
            </a:r>
          </a:p>
          <a:p>
            <a:endParaRPr lang="en-US" dirty="0"/>
          </a:p>
          <a:p>
            <a:r>
              <a:rPr lang="en-US" dirty="0" smtClean="0"/>
              <a:t>Established towns the consisted of a church, a fort, and homes.</a:t>
            </a:r>
          </a:p>
          <a:p>
            <a:pPr lvl="1"/>
            <a:r>
              <a:rPr lang="en-US" dirty="0" smtClean="0"/>
              <a:t>Called missions</a:t>
            </a:r>
            <a:endParaRPr lang="en-US" dirty="0"/>
          </a:p>
        </p:txBody>
      </p:sp>
      <p:sp>
        <p:nvSpPr>
          <p:cNvPr id="7170" name="AutoShape 2" descr="data:image/jpeg;base64,/9j/4AAQSkZJRgABAQAAAQABAAD/2wCEAAkGBhQSEBUUEhQUFBUVGBgXFxgVFxQVFhgUFhgYGBYXFBcXHCYeFxkjGRgYHy8hIycpLCwsFR4xNTAqNScrLCkBCQoKDgwOGg8PGiwkHyQsLCwsLCwsLCwsLCwpLCwsLCwsLCwsLCwsLCksLCwsLCwsLCwsLCwsLCksLCwsLCwsLP/AABEIALcBFAMBIgACEQEDEQH/xAAcAAAABwEBAAAAAAAAAAAAAAAAAQIDBAUGBwj/xAA/EAACAQMCBAMFBgUCBwADAQABAhEAAyESMQQFQVEGImETMnGBkQcUobHB8CNCUmLRkqIkM0NyguHxJbLiFf/EABkBAAMBAQEAAAAAAAAAAAAAAAECBAMABf/EAC4RAAICAQMEAQIGAQUAAAAAAAABAhEDEiExBBMiQVEUYSMycYGh8PEVM0JSkf/aAAwDAQACEQMRAD8A6dFCiBo6tPNBRxRUYNccFFFR0RrjgtVFroqFNQATQmiihNEAdJNGTRVwGJojSiKTFEViDRGl0kimTAINJilmiimQjQ2wpEU6RSStMmI0NxQik2UbzSQc4gEdB605FGwUIoitOaaKKNnDWmip2KSVo2ChsiipZWk01i0IIoiKciiIohG6Sy07ppw8LjJo6kjlFvgiEU5Z4VnPlBNSuH4AsfStBwiIgnE1hl6jRst2U4em17y2RUp4ZYjLR8qFX/3sUKg+pyfJd9Ni+CtFHQo61JgqFHFFXBBRUpUJ2E0bWT2rrDTGTQpRWjFknIBMehprQtMZt3JHUZIzjalRVbyDmft7bNEQ7jGqN5BlgJMH/MbVaBa60dT4E0CKd+7tExTdcmmc01yJoiKM0KItCIoiKXFFFGwCIpJFORREUyYKGyKbuMFBJ2Ak9cCnysb0zd4gDapM3WY8ey3ZTi6Oc93wVHB89Rr5tqry5kGOoUAzGwhd6uIqFe4kDIABE5xTI5uRuJqfB16qp/8Apvn6Ft3AsiKKKZ4XmCXMAw3Y7/LvT5WvUhNSVxZ5k4ODqSGyKIinSKSRT2Z0NRRRThWiimsFDZWk06RREUbOobpeonehFHFdYUPWXYiFBIp50cbiJ6UnhOI0Ud/ji3SppJuWyK4uOnd7j6WLkbihTI5gaFZOM/hGurH8smgUdChRMwUAKOKOusKQuyYyKde5O9MBqPVSNWap0TbYV4xEVn/E/ihbTewtsNZHmzGlfQnE1lOY/aghs3lshjd1ulprYYroEFbhZhuROADtWH4sXHBZiuoEgzJkk5JO57ZzUmRrhMsxxfLRt+T83+732YANbc/xFWCPR1jZhJ+P0I6Pw/FIyBkIKsJBHUV58HD3JEBf5fdMQTFa3wz4ku8KrW7iXLgY+UBgNJAOoyQcHH0poNNU2LOLW6R1F7/baorCqjwpxTvwy+0DgqSNTGdYmQwJyd4+VXBqqKrgim2+RoiiFOEUWmnszExRUrTRUbBQkikPciluwAkkAdyYH1qg4nxRY1MFYuQYOgSAe0mPwqHrcrjHTH2WdJhUnqfomcVxNVlziD61Du+IkNwWwry0mSFjAmPeqPf5oOqn5EV41fJ649f4rFV17jjGCada+rRgwf7gNvlVe3GjUy6NgCDJODvsvSqIOJnJMIc1dTqUkEfnW18Pc8HE2zIi4vvD47MPQ/gflWBs39aSV0bnJ6DqZAii8PeJbdviFYMdIOl/K3uMYO0zGD8qu6fMoS+xH1GFzj9zqcUUUxy/mlq+CbLh4iYkETtIYA9D9KlFa9ZSTVo8ZxadMbiklafW13MUl0HSuUjtDGIoop7TRaaexaG4oaaXFAqTQsZIQqE7CnTwLxOk09wd4KcipzcwEYrCeSSeyN8eKDXkyqHBN2oVLe4CaFL3ZjdqBJihFHFCgdQKKlAUNFA6gqFL0UWiusY5R4oVbHG3wF0J/Db+CqqYffJwpJBJI74qn5neUavZmU1t7s+6Qpn6yPlVl43ssvF3PaXC6sxO2kKi4CwMkiYmcwag874USwUgKCBHr5Qf3615bl+Iz1orwRWNzIyBpbYZgx/n/wC1ZWuKGtZxiTnvtVDeQC52hR+A3q/WCFMD3dzPmM9R6VvESR1rlLTw9ozM20M46qO1SarvCwH3KzAI8vXPU7enYdoq001cmeW1uJoRR6aOK6wUJioHOWuLZY2SNaiciZA3A9Y2qwIpu6kqR3B/Kg3sGK3Rzzh7t68C11phiAXMD5TgfKm25SEL3RDhtIlJO7QTJ7fCoPF8M33i4QWEHA1HE5/KKtrTzwBYtpOqCe5W6QJnvXizm9VntRglEpuJbzpGBmSZkYPbapOsHVJnT+nqaGn+oERnqR1O5gE4mADTXCcR7UvoU3AN9IJOcSRmBTUmAatLAgnVqO8j99DSLqlTjVMZJjTp29Mn161Z8Pya4BLlbQGTqIn6IDAH9xHWn05db3lrwP8AdCnScgBZO+5kUNcUw6WzPcRxhAjSXkGdM9DnAmcfrUZeVsUJ+73UkyCViY3iBq9NutbSzfayItBbYcx5FVTP9OoebJzljvvWZ8YWG9pbaRJXcwTGo0sMlypDSjSFeHOYvw/MLYCuEuabRTSdR1+n9pAb6jrXWNNcFTiXVgVuOCJgqzLH0ODVhY8c8bbMC+7CCfNpft/UCa9LDl0KiDPg7jtHaCKL2dchs/alxojNp5Mea3B+egirPh/tavj/AJnD2iBg6WdT8QTI/CqO/Em+mmjpOiiisnwf2pcMwl0up8g4/wBtW3DeMuDubX0X0eUP+4CtFmi/ZlLDJei2ihTVrjbbiUuW2H9rqfyNO092ZtNAMUk0ZoqZAEE0dGRRUwu5dAUIpNm6GUMOv76U5UVllBRRxQoUbDQKFCo3MkJsuBd9iSpAueU6D0aGx9aDdBRzP7SrX/EN5lAOgbgxIOue2SDWd55z5Sw9kpKwZ1hgSxiemBiR8ac4jl9r2rG5dbiXDE+TU7EaveZiYUH1NQeb81KXCqIgUAABSr/6iPLPw2rzFvI9NbRoq73FF2LMCJEf4irrhuZKFVWVhp/Ptnaq9ecFh5rdsx6R+TfuKfPNE2a0AckxPzMxVCvijN18nYfCPNrd7hLWhhqVQjKYBDKBMDqIzNXdcz+zfnHDm+EFg+1eQtyZ0rGQQdhjcZzFdKu8SgdbZYB3BKrOSBvFVKWxBOFMVQqBzHntqy2liS39KiSJ2noPrWf4/wAXXWzZUIud4dumf6VyfWklmjHlhjhlL0ariOJRBLsqD+4gfnVNxvjThEY23vQxUkeVyCCDEMBFZJkLE62JJ7mT0+lZ7xTYAe3GxQb9MmIqf6rU9KRSulSVtmrT7vea44vIQTOgOqkCAuc9Yn51YW+GtIgtoylZLQSMsZac7+bO/SuTaOpHXOqCP/lKs8PqBZREZ2XvGO81I8H3LNZ0a1wMi47nPsbi7EeYaxA04iBsf/VZXwddP3jSPdfpuJUSPSdwJ71Y+A+LAtcShJLaSwnKhYIxmA0/vFVPIiNaGYIY9wcRH79TSpVqiwvembe6ghh5pkaTlesAwvx9akXbOllWZYgj4TJBjYmF69vWpiqskgajMe8fQGSPyptlYQAPQAYAA3C/Q1A5m6iQ+ItlWtyRAO5A1bYOI6T9KzXjVRrskjdD2/qJ/WtTxSS6apMGe/w/Mj51nvHTea2oJHlIAImMjPatcEvNAyR8TIqEcrpzM74M/uKTe4ddSwP5TM9T6R9Kdu3RIK7bAiPgf36UIJYZwBuMifXtXppkZFtcMYGOv45py/Y8rT2/Gad4O02xHXABPeQYIpy/b8uCDIEdPzGKYCGOG4WREYJjqCGg/gRNRQRBxGOvcEfTFWo4fSJke4+Bk7RP5/Sq9wNHTt8ulGwUVtyyWYEe7H4TmvQHKWnh7J72rZ/2LXFOB5c9wDSjHY+6xGNq6/ybmKW+EsBydS2kDDScELkduh61RhyRjepk3UY5SSpFqRRRVXe8Rr/00Zt4LHQvx2Jj5VX3vE1yNktDGXBfM9YMLOwBzmnl1uKPsnj0mWXo0dCsoed3sS7ZAPlRAPlImPjQrP8A1DH8P+/uafQT+V/f2NnynmpvIGFshT12EdxOas4qBybgkthgrM5klmY5k7+n09Ksopo2luKhFCl0IprDQmKyn2i+2PC6baW2tsR7RmkupBBUqsgHI3n5Vroqv54o9iZAIld/jWeWVQbHxryRxvl3I3ukKQSu2kBQix1gALv1irBuDW3fa2wU6I/uMaQQMjO9at1gggRBwBAG+wA+dZXn8/fb0f25j+xZk9K8mM9bo9OqKjh+BsvcBwDkRmMk5giKY5ly20tw50jppjfA2pZuwTAAK/mTMiKrOIBNwZ+rH1qmK3M5PYPhdVu4LiG4uk6lIMEdiCMg/OtnY8QXrltWu3bnlBEgeaCOmRuANz2rNG0FEKCdQG8A9zt02xVvwttjZuRn2ZRpJkgSZHzxtTZJ2thYwp7lvwPEe1QuqkLB0hjqY5iS0b/hn50twFAWcse4ntA7mJ+lDw+gPDoYnDSckb9o7Zqk8U8WVuCD7gmfUbfl+NQW3OkXQiqtmjsWczuIBB6HG+N8xWY8X2ZuIOnsxIz3Iwa1HIbvtbAaBJHX1AP6kVS+M+Hi6uROjAn+474xvRwy/Epi5YaVRkTwq6SGP07R17ZpzhOHlZicYjAA6ye+1SXsD2YOxj4/IntU7g+HKjoRE4IicdDsaslLYmSKnhObXeGJNrTDghwygyueu43Oxpuxzp0OoW0wBjz56581SeMsgkwI7xG3z9Z6VGXh8mRGP1wN966ovejt1sXNr7SOJOlRatiY93UN+o1SBmneX/aGw1G5Zdpx/wAweWAdgVAqnHDBguIzAxgGe/pUXibWSRtJIORiMTj8PjWbw436H1zXs1vF/aJadY9jdHWSUwR2zSOFc8VpZmd1YHTr0LpM5VQM9xM5jasdw6SDJ/wK13hK2ptsgUG4sENvgkDb0gfWkljjjVxDqcnuLPDWgx0W08pMeV2PrOrUJ3OIO3WKsU4R/YMMkjzL1Ag+WV6DrAJHU0vQq3HgoGwTAE6sRMZxBMVN4eSs56EgHcRsSfScb5NZSmxlEx45PxTXNV17amTB9kpYt3wvoN4+NTbfhyGbUxcEy2FSW7+VRExuT271f3US0NTmPUwYPZRvJ3rN8w8braPlTUFgb53nPQExHWnWWUnSOWNFpZ5RaRdUFtIhSS7ALgyVbcQc0/y+3bBLWihcOzMQqEgEkqoA6CR9I9A7yPnCcVZm0TvLgiGEmc7yDtipnC8sS0HuEaQuI6lTkk9z0FZSm91IbT8DK2gqu7Qu8sfLM+uB8gKr7fHWHbQHJkz7rZUdZAwMx86oPEviMNdXUWVWMCAD7NJgsAcFo61rGdOH4Z2RVjy6R1aYjzbk9ZOaCTq2FpIfsWfKYAiY3x8fjQuY2Okxg4wDMkT7vxFZDwr4ic8QRebUlw6R0h5wRGwnEVuAWBPuzmdwTG5EegpckXBhj5EFzaHvAE9JMY+E0dYXm/NibzFlMkkiMCJxQrtExvE1fKPF72UACv1yx94zESJ3xiYyO9dC5Dzo3h5h8CNtpg9j/wDa5dyvlCOLftva27lwiH06gXOHUg53ZT5ux9K6PwniPhrCKhvB2I1AiIMkqMrifLB9a9XHrTuT2PDpejRUhLoMgEGN46SJE/I/jXMvG3iJtVi8soXUFVNwMrKZhgFxGSMmZmqHlXi27aJIuOlsxKrmSNhLZG0d8nvWrzJMNHbqgc7/AOT3yK5bzXx9euuHtuV0MNIIG/XUAIjr8qf8M+ILlziPZu7lGV7mk5GrH5T+NY5cycGvsaY4+aNKqiQDk46/j9RWG8TrHF3NLHdARJnCLJIG+xPzrequ/wAtiN5nauZ+Pi335wBhmQdc+VB0qHplci/I6RWi+xJIGJIJOxjt3P8AiobuReExBxOwB9fnWv4PibxuCw4Q2lViEW2iqsKYaADsYPrsTmo/G+HQLq6zba0wJ1qXEsBMaV93BXpias7kVsZaGyKluWAzGkdcT8P3tVzyu0yh9QChlBUNksAcaV367/nT/FcnsP7NuG8ggB1JdtXQG2Tkz9R16VdJzMcOyswBIYFCDlZGllM7ggRGIiamlkTSijVR3sR4Y4YjhlDKymWwylTBJyVxWX8X8OBcumD7q7nuAfpmtvwfHvdGt93zBxC9AB6YrD+O738W4MzCHbEae9T4t8rNpOoGm8IL/wAFZPoR8wzVVeMbsXkaTm3gR11HftNWPhC5PA2jEwGIM9nb9J+lUvjw/wAW3ifIT1/r7fSmx/7z/cWT8ChbiD0+hMR6VOsXx136QQfn++1VTgjcHb1qTwhIJK7gY369o65q1oxQjiTr1HIx6YIp0W1OWbzRI6CB3G5OKSU0qVgzuc/s9KihpHlU9jMCdxMVyOZLsqYBwpHwmNyd9/X/ADTV2xqI0jYTAIyOpH60tbh0kZP8oCiMTJiemfxpYtrg6pOR0BXH49a44h2lhl7SMGCMdN46VLHHtaBNs6S4KkjHlJkxG21RUUTDY7gTmOw70fHcMPYl52MekEj8xQkr2CubZS37jB1cEgzII8pHXcZmK6d4F5svE2Cr6fa2yJwJKtOlvU4IPwGM1yzmjwZ/CZrYfZNfH3q5GrNk+8AIIddiN9zS5sf4d/AYyuRaeOOPKHTvpED/ALnIkk/Ssb7ECy2x1nf1EHr8ZrXeM1Gq6dyCPSfd/GsbfPlaRGWxnBgd9qzwqlZrJ+iy5BZv8FxqIw0sSAROGRyAY7jb5iuk+K102dKzkwR8ASJrH+NuIi7wrpiCDmehQmMd81uPFKzZBnZ5PzkYqdy1qMmPLaTRxjn0/eWnoAAOwjatUObM/LbSEPILidJ0nRhRq7gMJj0rP+Il/wCIP/b+pzVhwZ1cBbmcXro37rbP6VVkdQiZQVyZU2iMCdo69e46jP512vSGtiZ1svedxJP57VwpnycDqOk98V3bguIm0kYlQfnED4fCs+o4R0PZyzjbXmyf3JoVJ4y75yDGJH0JoUU2Bo3p4ktwFy4wCXAH1I0g+0PvNbBMzMHSe8xsa5XxHHMC2odSWiCRJjPYz+tdHTk6WOEuHiCLbglrCG5qk6POygOxDEk4nJ7TXMbfDpqB1esE79s9cVVNp/mPMSosLlz+FL6nGykxEZwJ264pHCi5et3FXCJ/ELOBIXYANEztioDcx0OhSCqkSpHlInY/Hb50vguZNrhJX2k6z5TmSSB3JBiT39MiK2sI+EgNMmIK5UCYhhG+cfT51f8A2dOTxbdhbfO2ZTv8axvFcayOYEfT9zWl+yq4W45+n8Fz/vt/SknB6G38GmP8yOoqM99vwj9K5x4y4cNxznP/ADrXXEQldLXf51zTxVc//IsvQ37XwwE+vWpenfkW5ODR8NwJ+9grJOi50nEkDERGRT3LuHAZiNsaT0gA52nqRPYVVeLWYo6W0vOzNB0vc0hRmfZJ5SfVp3+ll4Ztg2EmcDSR5liMZnY0s/y6h47bD3B8vPtjAmGjAOxlt+gBbeOlR/EF+zDIrK7WyC5HugQ0AkCCRnHSaf5gzwzj2Jxj2qqQGCkj/mYnMfXNZzkiMWZGGbpzgLLap2GBORgR8qEafkF3wa3l/ESsZEErpjzeXc479/Ssb45t3WvuLdt2DIskDAMEZJwMVu+JQe0uBA4Acg9i2kE5GAJ2Hoapea2xrWNRBkbnJIICqNsn8R9Fxy0ZLDLyiO+DrTWuCRHXSyag2QROpiBKmCYI2qp8YKWvWTAB0N0nZuwmPzrR2QtuzAJacZERETsSdp+p+NZvxmJHDkEiFaCP+6R+dHG7y3+oGvEzd62SY83zHXb95o0tgZYHcHrRoxO7MevoPWjuKc5PpOdt9quMRV29qLdv3O/5CoFq4knzRuIYSBvkRipJWJXAYgkR1BHXtk7+lM2+UNK+0EADJwWHrHeZHyoa4pbgltyOe3Q6QCBpEHBE77QKR97TVhwOmxkGe8ZNTbnKlDKqt5iG1EQZiQSF+e3yqEnJc+6SW3bSTjuBkdelCOaDV2KpJjicRbkS69syARt1AouMdTZKI2omD16ROYgYpnjeVBUAEuY6EyQFBkgZGYnfY0vh+DELOkHSJmY2/wA06lGrQ6VlNx/CMRiP9S7esmrv7OuKXhuK13iiKbbiSw3JUgQpPbtUa5wXlgECTgDqdUZk7fnTZ4EhRI1ZAGSsqe0elNKSlFx+TlCnZqPFXGLdW49tgysVIK5kwJzWL5k/lJ2JJJzOSI/StNyjgUusbbhgsSiBj3g6tIzkg/KrgeGuHYS1oHcE/wATeYxneenr0qdSjjaQ7uRS+LQDZ4a4snrMj+hSMTW/8R8VPDOSZK6Cdoycx6Vm+F5BYJCiyIEyIDZjcS37mtTxXDarRBE7YgGNsR+/1qWTSSivRsvJtnIfEXEpcdSpBxmNwQZxHSnOU8SWsm1pJ/iaxgndYYfgPxra3uHf3QwTqCqqTGxwcD4kmOlHw3CkMCzu0QdwM+Ze3qK3llTjTQiWmV2c5v8ALbp1RauRJg6GgR6xXaeS3R7C0SPMbag4ODEGZ649KzXBWmF0TcYzgAjEkHc99/nHy01q2NKiTIwYz8RJnHwrLPkbSQ8Iq2znvOeDvjiLgt2Sy6mgkqJzPUihWt5lwyB+gECMxQp45tlshXD7s5d96CoFEgSSYAE/vagrAoWkzMA9pBG373qbymxN0lgjBfKQdLEs+F0qTnY5G2O9M+IblsgPbXSJKNAAGoHsBg7j1ir63qiFwtWV5WPdn5wahB4J3BqZY4gSJEgj16ZJ+k0jmFy2TKrBPQbfP1j9KdOnVGTW4bXS4EZbM+mPjsf0rbfZfwQXjHMzNlsbD3rZrMvwn/Dm4NA1lngFdWiSANI2AjYVrfsj4c3ONcE6QOHYgxv57Y+menas8icotRNoRUXbOmWbRJAWTiY9O5Ncy8UWieYt0i/bE9xC7V2LhOHS2WUPrcABhIlZEiRuJAG9ci8XE/e7vrdG522GKihF43vyUXruiu8W+Ibpb2al7YZ4iRAiJkr5veMz2q28J8Ve4a1cW8dYMskFjDRBENGDvM47ZrM+JOWC2LdwksrC2YMmCbasxHSC0nvmtb9m9sfd7jaRqNwrq2JXSpABPQEn0rpOMcfA6TcjL+KuaXbgVjMGZ82rOJAAIEjbP6UrwZzCLinLAENkaW1ZGkkHbr86Pn/LVVjdl/PeYy4ABVszj1nB7fRPK9EkAnT7QQRAwCMmaeLWikdJO2dM4Thipu6hBa47dxDBY2PY/jSbwBIP9O3XMQd8A560izxgIeerkEET5yAZP/iaSpzjMSJyM9SPQb15zlbZuo7EvhkYKAe3XOcYjtWW8dZHDmSZD/LI3/fWtCnERkYPcgfOMb7DpvVJ4rUOLWkswVXMtGSSMrHTH4VphdTEybIyJJYyqk9IAO/yzUq3whEBlLT21E/AGY3mZ7UjhrpAJXAMjUDmf3+Y75mjiyqgLqJjJIJzGw7x+/SjJkktkedlyU6QVwWyIJxgMP5vQYkDcjFPKlrTIypMTtEyfl3+VVN3mrAlnU+VgulTvg4YjciCSF75qJxfFFrd1/aBCNINvQ5csk+ZZOBH6yKx7Mny2SuUn7LXiOLggrETEkTMxO/SQM+vxNSbHFKweDpk5CjykDaAPj07/Osu3Fi24KXCVgEHSCT3XTspyR1j1qO/MG9opLjTBaYkCT5sYzgD5CtfprOs2fD21IMtI0wTIU6TsJzud4qr4029XnhAFACCRAmRLEYmNqh8Txt0gQjFSTEZwfdJC6owAY327VM4LiC6lXSfL1gYmSD1jH1OKWKePybNI5H7Ku9fEygL2shmEyuJyI8pG8jEVZ2OEm1pZl1NJQmSWRSJJjbtTK8vS0pYYmZmWEdpxv2zirXg0CcMrAQCDBAzOQoOrJppZdvE37+1DvA2Dbu27mnC9pBK7MBscjHzpvmvjXQbhtWkAOSHnUwkeaQQAR2zjvFDS2VD5WASMgdcmZwPyNVXHcMl5xBUuMEgwWAEHJ3/AMCkjLXLzCuo2dmw8I8/TiNJI9m7AkDod5CHGZ6YPaa0pJYnoBgSJz1Jb8q49d4c2QqrqDW3MHAyTJK9REYmupcPzADhrTsfObYdh1DMuQBvkn5Vnmil5Lgpw5U1uRPE3FraCW0ALwWJBhVkkifiOnz7Vg73i9pYW2nTOdKkeukAYHrNWfiG+5RiBLOfMSBGd8sQD2we1Z7k/LPI8AawAZgnBmRBkAAD97VvhUHHXIWeaPCNbyHnovFRcKo4KkNmN+qnG479RW2W4GjYHeAZMdxHT4Vy69w5tsrshCjykggQu2QPd/8A5raWrj+8I8sAd2xiRg6txnBjqM1jlfwHFlbLs2kPvEE+sTHw6UKrzzFbfUsX85MaZJxsB2AoVh5G+szFrwCiXFdLjEqSYeCCdhsOxb8KM/Z5aZQLl26Y7Ed2OfKe/wBZrpg4dOoH+2mrnDWv6R/pJ/8A1FUuXUf9yPtfc52fs14X+p/m5/xUe79mdjZXbqZ156QANMRv65ro72LI3Qn4IR+cU2y2/wCW2fnI/Ws+9nX/ADOjjMA/2bWiF8+jSoUFGALdy/lEnMfACn+UcE/Bu9qw4DM9uyb0TeCNbNwqjmQglY8oB9do3KWFnY/AC2PzM1A4vkBdi1s3bZLq8j2B8yobYgNP8pNaR6nNw2wuC5GOBe5aJ9n7MBhBE792J3ZpmSxJJO9UnG+EL1+8X9rbEsGiJMiOuodquuKt3OHC+14hxrICl/YZbHlGldz23qxtX/KSby+UTGFx3LNAHXM9DU2vJF2m/wC/qaJzl/g51464YpaW08sbXs0JMLMW8QASM+Y9/L61d/ZvaZuBuRIm6wB0hh7id2G1V/jFzfufw3tldSn/AJlpjhdEjS7T8gO9L8P8zPB2vZ3LdhtTe0DHiFXDhQNSqrEbem9WS1PFpXI7tO0VPiawbdtFYDXMMR/Vo843z5iaa8P8re7bYojEqwEgiOhiCRn5094m45brTba2SbheLbFgoKrjUQJyDn8qleF/Etjh1uJxAuSXmUCtjSBGSCTIotzWPwVs6d8o21izCklSNRB2JEkKPMV3/wDVVrcxU3XUTqQLqxAGuQvocL6kR0qM/wBo9pABaPEgDoQtsCc4hjU/geM/i3bxu3lN32UkKDOhJHvHIBciesfKpNLSbmqZ3ecVuhNx280ttjquwEnfPoKoeYc0/ihG0ggHSC0Y3EddsR6Ctde5mGU67l1hgSUtY37kxWQ8Z2jevWiqsVgDUAAygdWKDcycwdzRwuDlTZhnyqa5IruhvAIp8o1mIUHAPmH8oJPT1pjjNTMksAWkkZgKoljIMnIwPQ9xU1eHtoWKhxAgSICqMgKdAzMyfSREVV8fxLooOkJhFBAzDZK5IKj3fNvvAPSiC1S2IZu2U/G8wCMRE6veYk+XUc6PXfP+JqIL662MlpADFiTJwdWO5/A0ObNqgAZBIxkaVEYnI2Jj/NQeB4drjgCT8B+Z6V6EYqrAlZeX/DrltaFVAyoyY6kTiSCKf4rlwt2HW/COGCl/eBcSzKFAkNmCQY6dDUjjg1sBZBYAagDMACZJHUDcdPkYi3uJ1ABkWD7pJZidRmdGw9T1j0iplKUv0GcR/kzBToV1LNHuqVxH8zHJkT8KurvEqNSqXJg4UeUROWMY22Pb657lvMFFxbdq0XYIQz6gMDvIJC9xPXY9Z3Mw8x7qDKosamboWAHx3Py74ZMeqe5k0RU41zhVXVMgEoNQjHkYg+u3WnH5uBbBJtISdkYsCdpGmQp671T8QNAVs+2eQQB7qnAjV/MQY+FR+Y8IbX8MQ2YLdNSkggd4nNVrBFnUaHjONe15mIZiRpZCwUpGpiCuCZI9RFRrPOY2tgr2Ey07gySTtVBc4lh5WOx6HHxB22xjpS7XEFQVlSOqtMGOnxz0M0ewqOo1XBc6tuw1AFwJMswAInp0IH5VoOV8SLkjUhlSNx0AhRqMjt8q5hYDEg6tpznEZwd60fD7C6xgiAeze6FHUTJGTH4ZwzdOlwx1LSzUXlQn3BpgzLFQB1JzA22jr8KrfvaBA2iEzAHlk7SI6bZFSbSsUb2hBUkt/aqrsCZyZ77x8KrAS7avL7O3qbzYLEnE49d8VPih6YJO2Ke0ze7gEzHtJBGfNEeTerXhuanSGLW1CgKAANJAEKxIEmczGdxVLwV9i7sSSFtsoYwCXfORBwAMCdhRW2K8KELDUxkTEQF1ADtOcxVEse1DRnJcF/d46YkAmBkFYPXHpmhWEv8AEs5nTqgATOYAG+k7/GhXfS/c07svsdO4LxvanzLdImBL4I76dUxVxa8W8M+2lD3NtzHxMmaxXAWF0alDwcwy/PqDNSBeM5wNtuhxsorVdJjfso1yjyjovA874Q/zWie+gj8SKsk5pYMRctfCVrl/DtqMAsDsALVw4HU+Xc1YcJyhyRAuCNjp0zO5lh+5FM8MI+wqUpejo33+2P50j5RSrXHI3uup+DD9DWSseHk3IeRn/p7nce6cf4q44K0LY8s/Mj9FFTuUVwzVRb5IfjmyWWxpGQ53GoQQN1kE7bjb51hOZW2Ww6q1xidQCqGUFRnz6hhgK3fPuHuXtBUkBQ8xJJkCNmE5Gw/9HKc3sXLPCOCSsW4JLM2qT/1JWevSp205FOPaJi7SsFJCFWBEFsyD70SB2H1p3xJaY3xgqCiEAknEfyntFM2eNUKZZc9PNkzMjV8B+NSec80VhbAdYCpuSBK6hEKOnc5k9qsUWmZuSoqAulsjboJ653+FRbzGZmd/WpxublWUsRu2ogZ/lOJ2HTqd6bt8C7IsKxAjCq5ETkkRgwTmqVAnc0Rlvldyw651DBztiu0Nydp0rBIAJ8ywMCM/DMb1yR+WXW0jS4EvJKvJLKIIEbTt8JxXQfCfiZ1t6b5TVnLtdDxJInSjbTEmDWHU4NaTApJumWFzlbIsgoZJnzLM9TAx9KbfhG6x+HWtTw/FC4AytI7yw/MTTyqehb/Uf1rzHg3H7UeTnvFcpvOCBBUzgF9j02PTBjvVFf8ABPHOCdyTIKq4iTJJOnOwwMYrsTqwPXru1N3S4GB2mM/4raGrHw/4M3gi9zid37POP1NosMRJI1ECZkRneneUeEeZWcHhfL11+zJA7KS2O8DrXabVxiDJcehVO227TTD2XOdWnERoWAZ3zOa2eduNNWGOJRdo4lxPFRnQuQQcQSGmc/OfkKe5b4X4ri018LaTT7rNKqCRvgmevTFdF5j9npvDzOoG4hRIyewiI6Ung/BV6yqqOIBUTvbJMklt9YnJ9KMZVHbn7lGaanxE5/wXhK7wrP7d1BYAsqscKM6mbTjOw9aTx2lH9pcBJuaQgHUk5I1HcD5Dr6dRvcnYhdb2MbRYIx0yNXp9KY4vwvbLAldbYM6TpE7ljgk/I9KTuPVcv4IZYG2cpW6jFveb2ZUrqg4nVBIjUxLQIBmDtTHABr1olUOtLxYwNwQSR9en4Gun8V4bVRGgEddKb7RJiCBmKh2uUIFhAq9woST8QZovqWltEV9NNejl/OOH/iZtkSozmA+ep/e9RuX31CgFfMT7x26QI6devUV1o8l1zCk6Y2AmTO53WSTkGqq7yOxpK3LRAJMkrpKscgsfz+E7TDx6u1TiL2px9GP4NnLrIICklYHVjHukGcCO5FX3FcK7/wAIgFSMkYhhvAiJI9D6VYXrCWiulYVWAOoklT7uqdzkzP8AcKFziIUXAf5vpKpI/wBQasp5m2mhZNrYh8Vw/ktrJGlYBzpkkCIOwwevSq7irqiYYFXOgZMYCx6MSN57nrV3xtgXJklwuPKDJdyQdMZBAJ77mo17g9booUKlvS3uyA41AKQZ1GJP13rsclRlpKP72VRxlveXIEAkqpBJ28s9/egRTd/ifI6soBAHePKBkE/BT6gfGonHcs4jzTbb2bFj5fMB5u5zuMfGnLnDsfYFwwDQHwqsZxsIJH6GrklXI2loLjLalzGICiBP9IJ3jvQqEvFi2WQqWgmCG04+BB60VOoM6j0BwPLuFsgAIoIG5DMT0zvTr8+sDAAPoFgflQoV4k8skenKVDH/APt2icLH/iKJ+eoASNWPT/3QoVl3pGbyyWwyviW3MQ8mOg6gHv61NTm9sjCuf9I2+JoUK1eRqgwySlyA88WY0N/t/wA0Y50pmbWP/E/hQoVi887BrYweZJBI4a2cn+np38tLXmGr3eHs+kgHFChXd/I/Z0bbpkm29yQfZ2FHokt+gqRbv3iD5kGNtAHw6mhQqmLk+WzXSgrftSTLACOkT+ApTcvLZLP/AKj+lChTqPyFjicEB6+rZP1NL0QcDH79aFCnpI4PTJolHqaFCicKNxaC3QdqFCgmCgmHoKEt0UH9+poUKZnBM5/on6D9aj3eNQGNJmJxE7x3A/GhQpW6ClY5bUOoMET0YCfiYJFLbhj2X6CioU1IDbRBucBZc6QAjd0lTP0iqXmnLGsgF5a0ARrBXUOoVlxrHwiIkRQoUjWwG9jNc3MALIZCrqjZDQs6rTdwsalO3ljEgDN2uJJUqT1BA/1E/maOhSvg8zNvIuuXME4ZnwWN0IozOrSIM7RqYfQ1eWOAtqRZtEkqupskCTILvPvEkYA2AE0KFK1sV4optWSU4O4NKpEQTnSPL1iPU9aTdvlgNSpI2IUSJ9f2KFCkssrcctc1dREJ87dsn5mKKhQoq2uWZdu97P/Z"/>
          <p:cNvSpPr>
            <a:spLocks noChangeAspect="1" noChangeArrowheads="1"/>
          </p:cNvSpPr>
          <p:nvPr/>
        </p:nvSpPr>
        <p:spPr bwMode="auto">
          <a:xfrm>
            <a:off x="155575" y="-2057400"/>
            <a:ext cx="6477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7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dirty="0" smtClean="0"/>
              <a:t>In the 1500’s, Portugal explored Africa in search of gold, but quickly realized that enslaved Africans were valuable.</a:t>
            </a:r>
          </a:p>
          <a:p>
            <a:pPr lvl="1"/>
            <a:r>
              <a:rPr lang="en-US" dirty="0" smtClean="0"/>
              <a:t>Due to the increased demand for labor in the New World.</a:t>
            </a:r>
          </a:p>
          <a:p>
            <a:pPr lvl="1"/>
            <a:endParaRPr lang="en-US" dirty="0"/>
          </a:p>
          <a:p>
            <a:r>
              <a:rPr lang="en-US" dirty="0" smtClean="0"/>
              <a:t>They began to buy slaves from African chiefs and shipping them to the Americas.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slavevoyages.org/tast/assessment/intro-maps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457" y="2260146"/>
            <a:ext cx="6139543" cy="39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4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8" y="2088319"/>
            <a:ext cx="6172201" cy="4769681"/>
          </a:xfrm>
        </p:spPr>
        <p:txBody>
          <a:bodyPr/>
          <a:lstStyle/>
          <a:p>
            <a:r>
              <a:rPr lang="en-US" dirty="0" smtClean="0"/>
              <a:t>The movement of plants, animals and disease between the Eastern and Western hemispheres.</a:t>
            </a:r>
          </a:p>
          <a:p>
            <a:endParaRPr lang="en-US" dirty="0"/>
          </a:p>
          <a:p>
            <a:r>
              <a:rPr lang="en-US" dirty="0" smtClean="0"/>
              <a:t>Native Americans did not have immunity to European diseases, so many died.</a:t>
            </a:r>
          </a:p>
          <a:p>
            <a:endParaRPr lang="en-US" dirty="0"/>
          </a:p>
          <a:p>
            <a:r>
              <a:rPr lang="en-US" dirty="0" smtClean="0"/>
              <a:t>Historians estimate that more than 20 million Natives died from disease.</a:t>
            </a:r>
            <a:endParaRPr lang="en-US" dirty="0"/>
          </a:p>
        </p:txBody>
      </p:sp>
      <p:pic>
        <p:nvPicPr>
          <p:cNvPr id="4098" name="Picture 2" descr="http://3.bp.blogspot.com/-w5nENa8m7kg/T__X83nlpZI/AAAAAAAAB9c/S0N1UnmyqHU/s1600/Columbian-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24" y="1935921"/>
            <a:ext cx="5988351" cy="41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6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Northwest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3702881"/>
          </a:xfrm>
        </p:spPr>
        <p:txBody>
          <a:bodyPr/>
          <a:lstStyle/>
          <a:p>
            <a:r>
              <a:rPr lang="en-US" dirty="0" smtClean="0"/>
              <a:t>France and England also sent explorers to the New World.</a:t>
            </a:r>
          </a:p>
          <a:p>
            <a:pPr lvl="1"/>
            <a:r>
              <a:rPr lang="en-US" dirty="0" smtClean="0"/>
              <a:t>Ignored the Treaty of Tordesillas.</a:t>
            </a:r>
          </a:p>
          <a:p>
            <a:endParaRPr lang="en-US" dirty="0"/>
          </a:p>
          <a:p>
            <a:r>
              <a:rPr lang="en-US" dirty="0" smtClean="0"/>
              <a:t>Explored further north in search of a route to Asia.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.web.britannica.com/eb-media/80/89980-004-D5EFD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624" y="2313892"/>
            <a:ext cx="6482376" cy="36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2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Giovanni da Verrazano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88319"/>
            <a:ext cx="6172200" cy="4769681"/>
          </a:xfrm>
        </p:spPr>
        <p:txBody>
          <a:bodyPr/>
          <a:lstStyle/>
          <a:p>
            <a:r>
              <a:rPr lang="en-US" dirty="0" smtClean="0"/>
              <a:t>Sails from France and arrives off the coast of North Carolina in 1524.</a:t>
            </a:r>
          </a:p>
          <a:p>
            <a:endParaRPr lang="en-US" dirty="0"/>
          </a:p>
          <a:p>
            <a:r>
              <a:rPr lang="en-US" dirty="0" smtClean="0"/>
              <a:t>Lands near Cape Fear and sails around the Pamlico Sound.</a:t>
            </a:r>
          </a:p>
          <a:p>
            <a:pPr lvl="1"/>
            <a:r>
              <a:rPr lang="en-US" dirty="0" smtClean="0"/>
              <a:t>Believed he found the Pacific Ocean.</a:t>
            </a:r>
          </a:p>
          <a:p>
            <a:pPr lvl="1"/>
            <a:r>
              <a:rPr lang="en-US" dirty="0" smtClean="0"/>
              <a:t>First European to visit NC.</a:t>
            </a:r>
          </a:p>
          <a:p>
            <a:pPr lvl="1"/>
            <a:endParaRPr lang="en-US" dirty="0"/>
          </a:p>
          <a:p>
            <a:r>
              <a:rPr lang="en-US" dirty="0" smtClean="0"/>
              <a:t>Continues to sail north toward New York and sails around the Hudson Bay, then returned to France.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upload.wikimedia.org/wikipedia/commons/a/af/Viaggioverrazz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396" y="1509830"/>
            <a:ext cx="4313918" cy="53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1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2029</TotalTime>
  <Words>506</Words>
  <Application>Microsoft Office PowerPoint</Application>
  <PresentationFormat>Custom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Damask</vt:lpstr>
      <vt:lpstr>European Exploration of North America and North Carolina</vt:lpstr>
      <vt:lpstr>Dividing the World</vt:lpstr>
      <vt:lpstr>Christopher Columbus</vt:lpstr>
      <vt:lpstr>Voyages continue</vt:lpstr>
      <vt:lpstr>Missionaries Spread Catholicism</vt:lpstr>
      <vt:lpstr>The Slave Trade</vt:lpstr>
      <vt:lpstr>The Columbian exchange</vt:lpstr>
      <vt:lpstr>The Northwest Passage</vt:lpstr>
      <vt:lpstr>Giovanni da Verrazano</vt:lpstr>
      <vt:lpstr>Other Explorers</vt:lpstr>
      <vt:lpstr>Spain Gives 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Exploration of North America and North Carolina</dc:title>
  <dc:creator>McKenna, Kevin</dc:creator>
  <cp:lastModifiedBy>kevin1.mckenna</cp:lastModifiedBy>
  <cp:revision>56</cp:revision>
  <dcterms:created xsi:type="dcterms:W3CDTF">2014-09-04T14:48:10Z</dcterms:created>
  <dcterms:modified xsi:type="dcterms:W3CDTF">2014-09-15T12:40:01Z</dcterms:modified>
</cp:coreProperties>
</file>